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6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6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2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9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29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1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2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DA94B-2827-4A60-B522-645E8943D4D8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C2052-C561-463E-BE32-B6201BE85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SS8 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1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980769"/>
              </p:ext>
            </p:extLst>
          </p:nvPr>
        </p:nvGraphicFramePr>
        <p:xfrm>
          <a:off x="244696" y="257577"/>
          <a:ext cx="11603866" cy="6323527"/>
        </p:xfrm>
        <a:graphic>
          <a:graphicData uri="http://schemas.openxmlformats.org/drawingml/2006/table">
            <a:tbl>
              <a:tblPr firstRow="1" firstCol="1" bandRow="1"/>
              <a:tblGrid>
                <a:gridCol w="5801933"/>
                <a:gridCol w="5801933"/>
              </a:tblGrid>
              <a:tr h="29474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traditional culture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practices established by a society over many generations.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61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735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351549"/>
              </p:ext>
            </p:extLst>
          </p:nvPr>
        </p:nvGraphicFramePr>
        <p:xfrm>
          <a:off x="476518" y="425003"/>
          <a:ext cx="11269014" cy="6104586"/>
        </p:xfrm>
        <a:graphic>
          <a:graphicData uri="http://schemas.openxmlformats.org/drawingml/2006/table">
            <a:tbl>
              <a:tblPr firstRow="1" firstCol="1" bandRow="1"/>
              <a:tblGrid>
                <a:gridCol w="5634507"/>
                <a:gridCol w="5634507"/>
              </a:tblGrid>
              <a:tr h="2845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rites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rites are traditional religious practices.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849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023542"/>
              </p:ext>
            </p:extLst>
          </p:nvPr>
        </p:nvGraphicFramePr>
        <p:xfrm>
          <a:off x="347728" y="425003"/>
          <a:ext cx="11281894" cy="6065949"/>
        </p:xfrm>
        <a:graphic>
          <a:graphicData uri="http://schemas.openxmlformats.org/drawingml/2006/table">
            <a:tbl>
              <a:tblPr firstRow="1" firstCol="1" bandRow="1"/>
              <a:tblGrid>
                <a:gridCol w="5640947"/>
                <a:gridCol w="5640947"/>
              </a:tblGrid>
              <a:tr h="33467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popular culture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Wide-spread cultural practices which often change frequently. They are heavily influenced by changes in technology.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2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962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873684"/>
              </p:ext>
            </p:extLst>
          </p:nvPr>
        </p:nvGraphicFramePr>
        <p:xfrm>
          <a:off x="334850" y="386365"/>
          <a:ext cx="11372046" cy="6065949"/>
        </p:xfrm>
        <a:graphic>
          <a:graphicData uri="http://schemas.openxmlformats.org/drawingml/2006/table">
            <a:tbl>
              <a:tblPr firstRow="1" firstCol="1" bandRow="1"/>
              <a:tblGrid>
                <a:gridCol w="5686023"/>
                <a:gridCol w="5686023"/>
              </a:tblGrid>
              <a:tr h="28273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socialization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process of learning suitable behavior for your culture.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36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413873"/>
              </p:ext>
            </p:extLst>
          </p:nvPr>
        </p:nvGraphicFramePr>
        <p:xfrm>
          <a:off x="579546" y="643943"/>
          <a:ext cx="10264464" cy="5447763"/>
        </p:xfrm>
        <a:graphic>
          <a:graphicData uri="http://schemas.openxmlformats.org/drawingml/2006/table">
            <a:tbl>
              <a:tblPr firstRow="1" firstCol="1" bandRow="1"/>
              <a:tblGrid>
                <a:gridCol w="5132232"/>
                <a:gridCol w="5132232"/>
              </a:tblGrid>
              <a:tr h="32346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3817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Culture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67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reflection of who and what we are. It refers to everything connected to the way humans live in groups. (physical environment (interactions), history, social life, economic life, and political life)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1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91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118680"/>
              </p:ext>
            </p:extLst>
          </p:nvPr>
        </p:nvGraphicFramePr>
        <p:xfrm>
          <a:off x="437880" y="850006"/>
          <a:ext cx="10934164" cy="5357611"/>
        </p:xfrm>
        <a:graphic>
          <a:graphicData uri="http://schemas.openxmlformats.org/drawingml/2006/table">
            <a:tbl>
              <a:tblPr firstRow="1" firstCol="1" bandRow="1"/>
              <a:tblGrid>
                <a:gridCol w="5467082"/>
                <a:gridCol w="5467082"/>
              </a:tblGrid>
              <a:tr h="24225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anthropologist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68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scientist who studies human cultural characteristics.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0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822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667131"/>
              </p:ext>
            </p:extLst>
          </p:nvPr>
        </p:nvGraphicFramePr>
        <p:xfrm>
          <a:off x="734094" y="759853"/>
          <a:ext cx="10844012" cy="5653825"/>
        </p:xfrm>
        <a:graphic>
          <a:graphicData uri="http://schemas.openxmlformats.org/drawingml/2006/table">
            <a:tbl>
              <a:tblPr firstRow="1" firstCol="1" bandRow="1"/>
              <a:tblGrid>
                <a:gridCol w="5422006"/>
                <a:gridCol w="5422006"/>
              </a:tblGrid>
              <a:tr h="26352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cultural diversity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68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important cultural differences.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5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3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791080"/>
              </p:ext>
            </p:extLst>
          </p:nvPr>
        </p:nvGraphicFramePr>
        <p:xfrm>
          <a:off x="759854" y="592428"/>
          <a:ext cx="10650828" cy="5756857"/>
        </p:xfrm>
        <a:graphic>
          <a:graphicData uri="http://schemas.openxmlformats.org/drawingml/2006/table">
            <a:tbl>
              <a:tblPr firstRow="1" firstCol="1" bandRow="1"/>
              <a:tblGrid>
                <a:gridCol w="5325414"/>
                <a:gridCol w="5325414"/>
              </a:tblGrid>
              <a:tr h="23673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Physical Needs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things such as food, water, clothing, shelter, and safety.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710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22927"/>
              </p:ext>
            </p:extLst>
          </p:nvPr>
        </p:nvGraphicFramePr>
        <p:xfrm>
          <a:off x="489394" y="618186"/>
          <a:ext cx="11140228" cy="5885645"/>
        </p:xfrm>
        <a:graphic>
          <a:graphicData uri="http://schemas.openxmlformats.org/drawingml/2006/table">
            <a:tbl>
              <a:tblPr firstRow="1" firstCol="1" bandRow="1"/>
              <a:tblGrid>
                <a:gridCol w="5570114"/>
                <a:gridCol w="5570114"/>
              </a:tblGrid>
              <a:tr h="28212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 needs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 for friendship, sense of belonging, self-esteem, knowledge, excitement, and self-expression.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4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331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413761"/>
              </p:ext>
            </p:extLst>
          </p:nvPr>
        </p:nvGraphicFramePr>
        <p:xfrm>
          <a:off x="566670" y="515154"/>
          <a:ext cx="10972800" cy="5859887"/>
        </p:xfrm>
        <a:graphic>
          <a:graphicData uri="http://schemas.openxmlformats.org/drawingml/2006/table">
            <a:tbl>
              <a:tblPr firstRow="1" firstCol="1" bandRow="1"/>
              <a:tblGrid>
                <a:gridCol w="5486400"/>
                <a:gridCol w="5486400"/>
              </a:tblGrid>
              <a:tr h="29980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 culture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physical products produced and used by your society.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8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817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8496"/>
              </p:ext>
            </p:extLst>
          </p:nvPr>
        </p:nvGraphicFramePr>
        <p:xfrm>
          <a:off x="437880" y="373486"/>
          <a:ext cx="11230378" cy="6181859"/>
        </p:xfrm>
        <a:graphic>
          <a:graphicData uri="http://schemas.openxmlformats.org/drawingml/2006/table">
            <a:tbl>
              <a:tblPr firstRow="1" firstCol="1" bandRow="1"/>
              <a:tblGrid>
                <a:gridCol w="5615189"/>
                <a:gridCol w="5615189"/>
              </a:tblGrid>
              <a:tr h="2963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38175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Non-material culture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elements of culture that are not things such as language, ideas, stories, beliefs, myths, legends, religion, and behavior.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6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l"/>
                        </a:tabLs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66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05153"/>
              </p:ext>
            </p:extLst>
          </p:nvPr>
        </p:nvGraphicFramePr>
        <p:xfrm>
          <a:off x="579548" y="553792"/>
          <a:ext cx="10779618" cy="5847008"/>
        </p:xfrm>
        <a:graphic>
          <a:graphicData uri="http://schemas.openxmlformats.org/drawingml/2006/table">
            <a:tbl>
              <a:tblPr firstRow="1" firstCol="1" bandRow="1"/>
              <a:tblGrid>
                <a:gridCol w="5389809"/>
                <a:gridCol w="5389809"/>
              </a:tblGrid>
              <a:tr h="2991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traditions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pg. 72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words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customs, beliefs, opinions, and stories passed down from one generation to the next.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5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example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291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68</Words>
  <Application>Microsoft Office PowerPoint</Application>
  <PresentationFormat>Widescreen</PresentationFormat>
  <Paragraphs>189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SS8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11</cp:revision>
  <dcterms:created xsi:type="dcterms:W3CDTF">2015-11-30T03:39:40Z</dcterms:created>
  <dcterms:modified xsi:type="dcterms:W3CDTF">2015-11-30T03:53:17Z</dcterms:modified>
</cp:coreProperties>
</file>